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0" r:id="rId2"/>
  </p:sldMasterIdLst>
  <p:notesMasterIdLst>
    <p:notesMasterId r:id="rId36"/>
  </p:notesMasterIdLst>
  <p:sldIdLst>
    <p:sldId id="334" r:id="rId3"/>
    <p:sldId id="477" r:id="rId4"/>
    <p:sldId id="498" r:id="rId5"/>
    <p:sldId id="478" r:id="rId6"/>
    <p:sldId id="479" r:id="rId7"/>
    <p:sldId id="480" r:id="rId8"/>
    <p:sldId id="481" r:id="rId9"/>
    <p:sldId id="500" r:id="rId10"/>
    <p:sldId id="490" r:id="rId11"/>
    <p:sldId id="491" r:id="rId12"/>
    <p:sldId id="492" r:id="rId13"/>
    <p:sldId id="501" r:id="rId14"/>
    <p:sldId id="493" r:id="rId15"/>
    <p:sldId id="494" r:id="rId16"/>
    <p:sldId id="495" r:id="rId17"/>
    <p:sldId id="504" r:id="rId18"/>
    <p:sldId id="505" r:id="rId19"/>
    <p:sldId id="499" r:id="rId20"/>
    <p:sldId id="482" r:id="rId21"/>
    <p:sldId id="502" r:id="rId22"/>
    <p:sldId id="488" r:id="rId23"/>
    <p:sldId id="503" r:id="rId24"/>
    <p:sldId id="506" r:id="rId25"/>
    <p:sldId id="507" r:id="rId26"/>
    <p:sldId id="508" r:id="rId27"/>
    <p:sldId id="509" r:id="rId28"/>
    <p:sldId id="510" r:id="rId29"/>
    <p:sldId id="511" r:id="rId30"/>
    <p:sldId id="513" r:id="rId31"/>
    <p:sldId id="261" r:id="rId32"/>
    <p:sldId id="514" r:id="rId33"/>
    <p:sldId id="516" r:id="rId34"/>
    <p:sldId id="51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553" autoAdjust="0"/>
  </p:normalViewPr>
  <p:slideViewPr>
    <p:cSldViewPr snapToGrid="0" snapToObjects="1">
      <p:cViewPr varScale="1">
        <p:scale>
          <a:sx n="79" d="100"/>
          <a:sy n="79" d="100"/>
        </p:scale>
        <p:origin x="3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DB91-BD20-F34E-8501-D6EAE4E19979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3024E-180E-B547-B31B-52F478C09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7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EAC8832-0276-4566-AB5B-ADB4EB261C2C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20 September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9833DA-7024-4341-A038-616BCD19213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2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91a35f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6b91a35fd6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6b91a35fd6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91a35f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6b91a35fd6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6b91a35fd6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25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2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0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023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8703733" cy="838200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10905067" cy="5562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4014" y="6626735"/>
            <a:ext cx="8226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48C8F4-FC3C-4AA0-8761-F031D75DF9F5}" type="datetime4">
              <a:rPr lang="en-US" sz="800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September 20, 2020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588000" y="6642556"/>
            <a:ext cx="508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A3180E-9B00-4B7F-9CB2-BA798693DBF1}" type="slidenum">
              <a:rPr lang="en-IN" sz="800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37600" y="6654799"/>
            <a:ext cx="3471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000000"/>
                </a:solidFill>
              </a:rPr>
              <a:t>BITS </a:t>
            </a:r>
            <a:r>
              <a:rPr lang="en-GB" sz="800" dirty="0" err="1">
                <a:solidFill>
                  <a:srgbClr val="000000"/>
                </a:solidFill>
              </a:rPr>
              <a:t>Pilani</a:t>
            </a:r>
            <a:r>
              <a:rPr lang="en-GB" sz="800" dirty="0">
                <a:solidFill>
                  <a:srgbClr val="000000"/>
                </a:solidFill>
              </a:rPr>
              <a:t> WILP Workshop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24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8703733" cy="838200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10905067" cy="5562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4014" y="6626735"/>
            <a:ext cx="8226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48C8F4-FC3C-4AA0-8761-F031D75DF9F5}" type="datetime4">
              <a:rPr lang="en-US" sz="800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September 20, 2020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88000" y="6642556"/>
            <a:ext cx="508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FA3180E-9B00-4B7F-9CB2-BA798693DBF1}" type="slidenum">
              <a:rPr lang="en-IN" sz="800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534400" y="6646187"/>
            <a:ext cx="3657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</a:rPr>
              <a:t>BAZG523(Introduction to Data Science) </a:t>
            </a:r>
          </a:p>
        </p:txBody>
      </p:sp>
    </p:spTree>
    <p:extLst>
      <p:ext uri="{BB962C8B-B14F-4D97-AF65-F5344CB8AC3E}">
        <p14:creationId xmlns:p14="http://schemas.microsoft.com/office/powerpoint/2010/main" val="111012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8839200" y="6705601"/>
            <a:ext cx="3352800" cy="2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</a:rPr>
              <a:t>BAZG523(Introduction to Data Science) 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69856" y="6588724"/>
            <a:ext cx="508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A63F8F2-0A73-426D-A604-52FD0B47C989}" type="slidenum">
              <a:rPr lang="en-US" sz="80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8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080000" y="6434836"/>
            <a:ext cx="75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619502"/>
            <a:ext cx="193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</a:rPr>
              <a:t>13 October 2014</a:t>
            </a:r>
            <a:endParaRPr lang="en-IN" sz="8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57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4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0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C042E-461D-405B-84B2-4D769ADF6871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559B1-A423-4A9A-84DF-47A9F9FBF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86021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90506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7460" name="Line 4"/>
          <p:cNvSpPr>
            <a:spLocks noChangeShapeType="1"/>
          </p:cNvSpPr>
          <p:nvPr userDrawn="1"/>
        </p:nvSpPr>
        <p:spPr bwMode="auto">
          <a:xfrm>
            <a:off x="101600" y="990600"/>
            <a:ext cx="11277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47461" name="Text Box 5"/>
          <p:cNvSpPr txBox="1">
            <a:spLocks noChangeArrowheads="1"/>
          </p:cNvSpPr>
          <p:nvPr userDrawn="1"/>
        </p:nvSpPr>
        <p:spPr bwMode="auto">
          <a:xfrm>
            <a:off x="692152" y="6137275"/>
            <a:ext cx="1847849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47462" name="Text Box 6"/>
          <p:cNvSpPr txBox="1">
            <a:spLocks noChangeArrowheads="1"/>
          </p:cNvSpPr>
          <p:nvPr userDrawn="1"/>
        </p:nvSpPr>
        <p:spPr bwMode="auto">
          <a:xfrm>
            <a:off x="5994400" y="6248400"/>
            <a:ext cx="181822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47465" name="Text Box 9"/>
          <p:cNvSpPr txBox="1">
            <a:spLocks noChangeArrowheads="1"/>
          </p:cNvSpPr>
          <p:nvPr userDrawn="1"/>
        </p:nvSpPr>
        <p:spPr bwMode="auto">
          <a:xfrm>
            <a:off x="692152" y="6137275"/>
            <a:ext cx="1847849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47466" name="Text Box 10"/>
          <p:cNvSpPr txBox="1">
            <a:spLocks noChangeArrowheads="1"/>
          </p:cNvSpPr>
          <p:nvPr userDrawn="1"/>
        </p:nvSpPr>
        <p:spPr bwMode="auto">
          <a:xfrm>
            <a:off x="5994400" y="6248400"/>
            <a:ext cx="181822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0"/>
            <a:ext cx="1242587" cy="9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7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8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—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+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036320" y="2078513"/>
            <a:ext cx="10363200" cy="2700973"/>
          </a:xfrm>
        </p:spPr>
        <p:txBody>
          <a:bodyPr>
            <a:noAutofit/>
          </a:bodyPr>
          <a:lstStyle/>
          <a:p>
            <a:pPr algn="ctr"/>
            <a:br>
              <a:rPr lang="en-US" sz="4000" dirty="0"/>
            </a:br>
            <a:r>
              <a:rPr lang="en-US" sz="4000" dirty="0"/>
              <a:t>ACI Session 4: </a:t>
            </a:r>
            <a:r>
              <a:rPr lang="en-US" sz="4000" dirty="0" err="1"/>
              <a:t>Uninfomed</a:t>
            </a:r>
            <a:r>
              <a:rPr lang="en-US" sz="4000" dirty="0"/>
              <a:t> Search </a:t>
            </a:r>
            <a:br>
              <a:rPr lang="en-US" sz="4000" dirty="0"/>
            </a:br>
            <a:r>
              <a:rPr lang="en-US" sz="4000" dirty="0"/>
              <a:t>Revisited: DFS,BFS,DLS,IDS.</a:t>
            </a:r>
            <a:br>
              <a:rPr lang="en-US" sz="4000" dirty="0"/>
            </a:br>
            <a:r>
              <a:rPr lang="en-US" sz="4000" dirty="0"/>
              <a:t> UCS, bidirectional search</a:t>
            </a:r>
            <a:br>
              <a:rPr lang="en-US" sz="4000" dirty="0"/>
            </a:br>
            <a:r>
              <a:rPr lang="en-US" sz="4000" dirty="0"/>
              <a:t>Informed Search: Best First</a:t>
            </a:r>
          </a:p>
        </p:txBody>
      </p:sp>
    </p:spTree>
    <p:extLst>
      <p:ext uri="{BB962C8B-B14F-4D97-AF65-F5344CB8AC3E}">
        <p14:creationId xmlns:p14="http://schemas.microsoft.com/office/powerpoint/2010/main" val="301055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DFS -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7007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Completeness – not Complete in finite state spaces</a:t>
                </a:r>
              </a:p>
              <a:p>
                <a:r>
                  <a:rPr lang="en-US" dirty="0"/>
                  <a:t>Optimal – Not Optimal as it would stop when the goal node is reached without evaluating if there is a better path</a:t>
                </a:r>
              </a:p>
              <a:p>
                <a:r>
                  <a:rPr lang="en-US" dirty="0"/>
                  <a:t>Time Complexity -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m = maximum depth of any node</a:t>
                </a:r>
              </a:p>
              <a:p>
                <a:pPr lvl="1"/>
                <a:r>
                  <a:rPr lang="en-US" dirty="0"/>
                  <a:t>Can be much larger than the size of state space</a:t>
                </a:r>
              </a:p>
              <a:p>
                <a:pPr lvl="1"/>
                <a:r>
                  <a:rPr lang="en-US" dirty="0"/>
                  <a:t>m can be much larger than d (shallowest goal)</a:t>
                </a:r>
              </a:p>
              <a:p>
                <a:r>
                  <a:rPr lang="en-US" dirty="0"/>
                  <a:t>Space Complexity – Needs to store only one path and unexpanded siblings.</a:t>
                </a:r>
              </a:p>
              <a:p>
                <a:pPr lvl="1"/>
                <a:r>
                  <a:rPr lang="en-US" dirty="0"/>
                  <a:t>Any node expanded with all its children can be removed from memory </a:t>
                </a:r>
              </a:p>
              <a:p>
                <a:pPr lvl="1"/>
                <a:r>
                  <a:rPr lang="en-US" dirty="0"/>
                  <a:t>Requires storage of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𝑏𝑚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b – branching factor, m - max depth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7007"/>
                <a:ext cx="10515600" cy="5032375"/>
              </a:xfrm>
              <a:blipFill>
                <a:blip r:embed="rId2"/>
                <a:stretch>
                  <a:fillRect l="-1043" t="-2058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31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Depth Limited Search (DLS)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Running DFS with a predetermined depth limit l</a:t>
                </a:r>
              </a:p>
              <a:p>
                <a:endParaRPr lang="en-US" dirty="0"/>
              </a:p>
              <a:p>
                <a:r>
                  <a:rPr lang="en-US" dirty="0"/>
                  <a:t>Completeness: No, cannot guarantee a goal if l &lt; d</a:t>
                </a:r>
              </a:p>
              <a:p>
                <a:r>
                  <a:rPr lang="en-US" dirty="0"/>
                  <a:t>Optimal: No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6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DE0F-D112-4C79-9331-06B84B06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Iterative Deepening Depth First Search (IDS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FBD5E9-2CB8-4669-8E68-F74F26AED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1328676"/>
            <a:ext cx="10415124" cy="26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9500358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Iterative Deepening Depth First Search (IDS)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8769"/>
                <a:ext cx="10515600" cy="466976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Run Depth Limited Search (DLS) by gradually increasing the limit l </a:t>
                </a:r>
              </a:p>
              <a:p>
                <a:pPr lvl="1"/>
                <a:r>
                  <a:rPr lang="en-US" dirty="0"/>
                  <a:t>First with l=1, then l=2, l=3 and so on – until goal is found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Its is a combination of Depth First Search + Breadth First Search</a:t>
                </a:r>
              </a:p>
              <a:p>
                <a:endParaRPr lang="en-US" dirty="0"/>
              </a:p>
              <a:p>
                <a:r>
                  <a:rPr lang="en-US" dirty="0"/>
                  <a:t>Like DFS, memory requirement is a modest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where d is the depth of shallowest goal</a:t>
                </a:r>
              </a:p>
              <a:p>
                <a:pPr marL="0" indent="0">
                  <a:buNone/>
                </a:pPr>
                <a:r>
                  <a:rPr lang="en-US" dirty="0"/>
                  <a:t>    Reason: DLS with l=1; space requirement is b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DLS with l=2. space requirement is </a:t>
                </a:r>
                <a:r>
                  <a:rPr lang="en-US" dirty="0" err="1"/>
                  <a:t>b+b</a:t>
                </a:r>
                <a:r>
                  <a:rPr lang="en-US" dirty="0"/>
                  <a:t>=2b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DLS  with l=d, space requirement is b*d=bd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</a:p>
              <a:p>
                <a:r>
                  <a:rPr lang="en-US" dirty="0"/>
                  <a:t>Like BFS</a:t>
                </a:r>
              </a:p>
              <a:p>
                <a:pPr lvl="1"/>
                <a:r>
                  <a:rPr lang="en-US" dirty="0"/>
                  <a:t>Complete when branching factor is finite</a:t>
                </a:r>
              </a:p>
              <a:p>
                <a:pPr lvl="1"/>
                <a:r>
                  <a:rPr lang="en-US" dirty="0"/>
                  <a:t>Guarantee for goal node of minimum depth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8769"/>
                <a:ext cx="10515600" cy="4669768"/>
              </a:xfrm>
              <a:blipFill>
                <a:blip r:embed="rId2"/>
                <a:stretch>
                  <a:fillRect l="-696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0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17" y="152400"/>
            <a:ext cx="9309289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Iterative Deepening Depth First Search (IDS)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608" y="1361593"/>
                <a:ext cx="10515600" cy="47170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Time Complexity:</a:t>
                </a:r>
              </a:p>
              <a:p>
                <a:pPr lvl="1"/>
                <a:r>
                  <a:rPr lang="en-US" dirty="0"/>
                  <a:t>Appears that IDS is generating a lot of nodes multiple times</a:t>
                </a:r>
              </a:p>
              <a:p>
                <a:pPr lvl="1"/>
                <a:r>
                  <a:rPr lang="en-US" dirty="0"/>
                  <a:t>However, most of nodes are present in the lower levels which are not repeated often</a:t>
                </a:r>
              </a:p>
              <a:p>
                <a:pPr lvl="1"/>
                <a:r>
                  <a:rPr lang="en-US" dirty="0"/>
                  <a:t>Generation of nodes</a:t>
                </a:r>
              </a:p>
              <a:p>
                <a:pPr lvl="2"/>
                <a:r>
                  <a:rPr lang="en-US" dirty="0"/>
                  <a:t>At level 1 - b nodes generated d times – (d)b</a:t>
                </a:r>
              </a:p>
              <a:p>
                <a:pPr lvl="2"/>
                <a:r>
                  <a:rPr lang="en-US" dirty="0"/>
                  <a:t>At level 2 – b</a:t>
                </a:r>
                <a:r>
                  <a:rPr lang="en-US" baseline="30000" dirty="0"/>
                  <a:t>2</a:t>
                </a:r>
                <a:r>
                  <a:rPr lang="en-US" dirty="0"/>
                  <a:t> nodes generated d-1 times – (d-1)b</a:t>
                </a:r>
                <a:r>
                  <a:rPr lang="en-US" baseline="30000" dirty="0"/>
                  <a:t>2</a:t>
                </a:r>
              </a:p>
              <a:p>
                <a:pPr lvl="2"/>
                <a:r>
                  <a:rPr lang="en-US" dirty="0"/>
                  <a:t>At level d – </a:t>
                </a:r>
                <a:r>
                  <a:rPr lang="en-US" dirty="0" err="1"/>
                  <a:t>b</a:t>
                </a:r>
                <a:r>
                  <a:rPr lang="en-US" baseline="30000" dirty="0" err="1"/>
                  <a:t>d</a:t>
                </a:r>
                <a:r>
                  <a:rPr lang="en-US" dirty="0"/>
                  <a:t> nodes generated once – (1) </a:t>
                </a:r>
                <a:r>
                  <a:rPr lang="en-US" dirty="0" err="1"/>
                  <a:t>b</a:t>
                </a:r>
                <a:r>
                  <a:rPr lang="en-US" baseline="30000" dirty="0" err="1"/>
                  <a:t>d</a:t>
                </a:r>
                <a:endParaRPr lang="en-US" baseline="30000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Time Complexity N(IDS)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 slightly more than BFS or DFS</a:t>
                </a:r>
              </a:p>
              <a:p>
                <a:r>
                  <a:rPr lang="en-US" dirty="0"/>
                  <a:t>IDS is the preferred uninformed search method when search space is large and depth is unknown</a:t>
                </a:r>
              </a:p>
              <a:p>
                <a:pPr lvl="2"/>
                <a:endParaRPr lang="en-US" sz="2200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608" y="1361593"/>
                <a:ext cx="10515600" cy="4717066"/>
              </a:xfrm>
              <a:blipFill>
                <a:blip r:embed="rId2"/>
                <a:stretch>
                  <a:fillRect l="-1043" t="-2196" b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18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77" y="365125"/>
            <a:ext cx="6641429" cy="6367895"/>
          </a:xfrm>
        </p:spPr>
      </p:pic>
    </p:spTree>
    <p:extLst>
      <p:ext uri="{BB962C8B-B14F-4D97-AF65-F5344CB8AC3E}">
        <p14:creationId xmlns:p14="http://schemas.microsoft.com/office/powerpoint/2010/main" val="157310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0B98-3F6E-4F78-93B3-1D5B44DD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AB6D8-47B5-4542-A1E0-038F9272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different searches are run simultaneously</a:t>
            </a:r>
          </a:p>
          <a:p>
            <a:r>
              <a:rPr lang="en-US" dirty="0"/>
              <a:t>From start to goal </a:t>
            </a:r>
          </a:p>
          <a:p>
            <a:r>
              <a:rPr lang="en-US" dirty="0"/>
              <a:t>From goal to start</a:t>
            </a:r>
          </a:p>
          <a:p>
            <a:r>
              <a:rPr lang="en-US" dirty="0"/>
              <a:t>Usually BFS technique is used</a:t>
            </a:r>
          </a:p>
          <a:p>
            <a:pPr marL="0" indent="0">
              <a:buNone/>
            </a:pPr>
            <a:r>
              <a:rPr lang="en-US" dirty="0"/>
              <a:t>Advantages:</a:t>
            </a:r>
          </a:p>
          <a:p>
            <a:pPr marL="514350" indent="-514350">
              <a:buAutoNum type="arabicPeriod"/>
            </a:pPr>
            <a:r>
              <a:rPr lang="en-US" dirty="0"/>
              <a:t>Fast</a:t>
            </a:r>
          </a:p>
          <a:p>
            <a:pPr marL="514350" indent="-514350">
              <a:buAutoNum type="arabicPeriod"/>
            </a:pPr>
            <a:r>
              <a:rPr lang="en-US" dirty="0"/>
              <a:t>Less memory</a:t>
            </a:r>
          </a:p>
          <a:p>
            <a:pPr marL="0" indent="0">
              <a:buNone/>
            </a:pPr>
            <a:r>
              <a:rPr lang="en-US" dirty="0"/>
              <a:t>Disadvantage:</a:t>
            </a:r>
          </a:p>
          <a:p>
            <a:pPr marL="0" indent="0">
              <a:buNone/>
            </a:pPr>
            <a:r>
              <a:rPr lang="en-US" dirty="0"/>
              <a:t>Implementation is difficult</a:t>
            </a:r>
          </a:p>
          <a:p>
            <a:pPr marL="0" indent="0">
              <a:buNone/>
            </a:pPr>
            <a:r>
              <a:rPr lang="en-US" dirty="0"/>
              <a:t>The search stops when two graphs intersect each other</a:t>
            </a:r>
          </a:p>
        </p:txBody>
      </p:sp>
    </p:spTree>
    <p:extLst>
      <p:ext uri="{BB962C8B-B14F-4D97-AF65-F5344CB8AC3E}">
        <p14:creationId xmlns:p14="http://schemas.microsoft.com/office/powerpoint/2010/main" val="202625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640E-FDF0-4BFC-8EE6-BB13319D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Bidirectional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783B6B-7F8F-4A07-940E-E5A0036C7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4F55C8-A519-49BD-B5DB-9141FC5E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10544534" cy="54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EC6F-8DFA-4313-BDCC-F70E7F8A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18BDF-56B9-41F6-A991-26F454F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8900" marR="97155">
              <a:spcBef>
                <a:spcPts val="91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algorithm is by Dijkstra [1959]. The algorithm expands nodes in the order of their cost from the source.</a:t>
            </a:r>
          </a:p>
          <a:p>
            <a:pPr marL="0" marR="74295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7429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88900" marR="7366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uniform cost search the newly generated nodes are put in OPEN according to their  path costs. This ensures that when a node is selected for expansion it is a node with the cheapest cost among the nodes in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OPEN.</a:t>
            </a:r>
          </a:p>
          <a:p>
            <a:pPr marL="88900" marR="7366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7366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8900" marR="7239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Let g(n) = cost of the path from the start node to the current node n. Sort nodes by increasing value of 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3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Uniform Cost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expanding the shallowest node, Uniform-Cost search expands the node n with the lowest path cost g(n)</a:t>
            </a:r>
          </a:p>
          <a:p>
            <a:endParaRPr lang="en-US" dirty="0"/>
          </a:p>
          <a:p>
            <a:r>
              <a:rPr lang="en-US" dirty="0"/>
              <a:t>Sorting the Frontier as a priority queue ordered by g(n)</a:t>
            </a:r>
          </a:p>
          <a:p>
            <a:endParaRPr lang="en-US" dirty="0"/>
          </a:p>
          <a:p>
            <a:r>
              <a:rPr lang="en-US" dirty="0"/>
              <a:t>Goal test is applied during expansion</a:t>
            </a:r>
          </a:p>
          <a:p>
            <a:pPr lvl="1"/>
            <a:r>
              <a:rPr lang="en-US" dirty="0"/>
              <a:t>The goal node if generated may not be on the optimal path</a:t>
            </a:r>
          </a:p>
          <a:p>
            <a:pPr lvl="1"/>
            <a:r>
              <a:rPr lang="en-US" dirty="0"/>
              <a:t>Find a better path to a node on the Frontier</a:t>
            </a:r>
          </a:p>
        </p:txBody>
      </p:sp>
    </p:spTree>
    <p:extLst>
      <p:ext uri="{BB962C8B-B14F-4D97-AF65-F5344CB8AC3E}">
        <p14:creationId xmlns:p14="http://schemas.microsoft.com/office/powerpoint/2010/main" val="71430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Search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Breadth 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Uniform Cost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Depth 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Depth Limited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Iterative deepening Depth 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Informed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Best First greedy Search </a:t>
            </a:r>
          </a:p>
        </p:txBody>
      </p:sp>
    </p:spTree>
    <p:extLst>
      <p:ext uri="{BB962C8B-B14F-4D97-AF65-F5344CB8AC3E}">
        <p14:creationId xmlns:p14="http://schemas.microsoft.com/office/powerpoint/2010/main" val="150460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D866-6710-4CEB-BC30-CBB0C48F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9D6BD-A50F-443A-B32C-FBCBF9059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EEBF7-891B-46AF-9660-B2F96D1C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1069206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1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Uniform Cost Search –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0401"/>
                <a:ext cx="10515600" cy="487472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Completeness – It is complete if the cost of every step &gt; small +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constant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>
                    <a:ea typeface="Cambria Math" charset="0"/>
                    <a:cs typeface="Cambria Math" charset="0"/>
                  </a:rPr>
                  <a:t>It will stuck in infinite loop if there is a path with infinite sequence of zero cost actions</a:t>
                </a:r>
              </a:p>
              <a:p>
                <a:r>
                  <a:rPr lang="en-US" sz="2400" dirty="0"/>
                  <a:t>Optimal – It is Optimal. Whenever it selects a node, it is an optimal path to that node.</a:t>
                </a:r>
              </a:p>
              <a:p>
                <a:r>
                  <a:rPr lang="en-US" sz="2400" dirty="0"/>
                  <a:t>Time and Space complexity – Uniform cost search is guided by path costs not depth or branching factor. </a:t>
                </a:r>
              </a:p>
              <a:p>
                <a:pPr lvl="1"/>
                <a:r>
                  <a:rPr lang="en-US" dirty="0"/>
                  <a:t>If C* is the cost of optimal solution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 is the min. action cost</a:t>
                </a:r>
              </a:p>
              <a:p>
                <a:pPr lvl="1"/>
                <a:r>
                  <a:rPr lang="en-US" dirty="0"/>
                  <a:t>Worst case complexity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f>
                          <m:fPr>
                            <m:ctrlPr>
                              <a:rPr lang="bg-BG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g-BG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,</a:t>
                </a:r>
              </a:p>
              <a:p>
                <a:pPr lvl="1"/>
                <a:r>
                  <a:rPr lang="en-US" dirty="0"/>
                  <a:t>When all action costs are equal </a:t>
                </a:r>
                <a:r>
                  <a:rPr lang="en-US" dirty="0">
                    <a:sym typeface="Wingdings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the BFS would perform better</a:t>
                </a:r>
              </a:p>
              <a:p>
                <a:pPr lvl="2"/>
                <a:r>
                  <a:rPr lang="en-US" sz="2200" dirty="0"/>
                  <a:t>As Goal test is applied during expansion, Uniform Cost search would do extra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0401"/>
                <a:ext cx="10515600" cy="4874721"/>
              </a:xfrm>
              <a:blipFill rotWithShape="0">
                <a:blip r:embed="rId2"/>
                <a:stretch>
                  <a:fillRect l="-812" t="-875" r="-1565" b="-23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952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9124-F718-453E-BA67-8339DE7C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251707-18CC-457D-844A-1EEA74BCF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8726B9E-85A8-4B18-8AE7-5E88D2E8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1" t="13050" r="8593" b="40014"/>
          <a:stretch/>
        </p:blipFill>
        <p:spPr bwMode="auto">
          <a:xfrm>
            <a:off x="304800" y="1078832"/>
            <a:ext cx="10467050" cy="34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151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3AF5-5FB3-4920-8D9C-BC167AA7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4B583-3BCE-421A-A1CB-F471A0F8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3" t="24373" r="8056" b="12789"/>
          <a:stretch/>
        </p:blipFill>
        <p:spPr>
          <a:xfrm>
            <a:off x="539533" y="1549737"/>
            <a:ext cx="10435072" cy="45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5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D11B-EB2C-49FD-9E06-7B3B5EAA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8703733" cy="990600"/>
          </a:xfrm>
        </p:spPr>
        <p:txBody>
          <a:bodyPr/>
          <a:lstStyle/>
          <a:p>
            <a:r>
              <a:rPr lang="en-US" dirty="0"/>
              <a:t>Search on undirected graph or directed graph with cycles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AE1C5FC-62D3-422A-9B3C-268DB7FC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71" t="30137" r="8349" b="12761"/>
          <a:stretch/>
        </p:blipFill>
        <p:spPr>
          <a:xfrm>
            <a:off x="638482" y="1443790"/>
            <a:ext cx="10237173" cy="46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1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C2F8-D4A9-45CA-879B-4DF09A1A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Search: Handling repeated nodes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738FAFA-BB8D-4608-BD9B-177A2538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80" t="9806" r="7620" b="39365"/>
          <a:stretch/>
        </p:blipFill>
        <p:spPr>
          <a:xfrm>
            <a:off x="337925" y="1443790"/>
            <a:ext cx="10838288" cy="42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52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04B0-BF71-45E4-BB24-CD97610A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703733" cy="838200"/>
          </a:xfrm>
        </p:spPr>
        <p:txBody>
          <a:bodyPr/>
          <a:lstStyle/>
          <a:p>
            <a:r>
              <a:rPr lang="en-US" dirty="0"/>
              <a:t>Disadvantage of Uninformed Search(Blind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8DF-9FD1-4D8D-A08F-002D9A14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Uninformed  Search  is slow</a:t>
            </a:r>
          </a:p>
          <a:p>
            <a:r>
              <a:rPr lang="en-US" dirty="0"/>
              <a:t>Solution: Add guidance (heuristic estimate)</a:t>
            </a:r>
          </a:p>
          <a:p>
            <a:r>
              <a:rPr lang="en-US" dirty="0"/>
              <a:t>Informed Search</a:t>
            </a:r>
          </a:p>
        </p:txBody>
      </p:sp>
    </p:spTree>
    <p:extLst>
      <p:ext uri="{BB962C8B-B14F-4D97-AF65-F5344CB8AC3E}">
        <p14:creationId xmlns:p14="http://schemas.microsoft.com/office/powerpoint/2010/main" val="249909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F72-9925-4BC0-8EC9-F02A35FE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B4F467-A996-4C4E-99E2-29A54E025A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Idea: Be smart about what paths to try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51E0C732-C151-48E0-AED3-AD3C6ADA6A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889" t="24986" r="17028" b="7695"/>
          <a:stretch/>
        </p:blipFill>
        <p:spPr>
          <a:xfrm>
            <a:off x="838200" y="2081717"/>
            <a:ext cx="5181600" cy="38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47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52F-62C3-49E2-96DC-83A67A7C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Blind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B65D-EDB4-4907-816D-058FB48FC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48211" cy="4351338"/>
          </a:xfrm>
        </p:spPr>
        <p:txBody>
          <a:bodyPr/>
          <a:lstStyle/>
          <a:p>
            <a:r>
              <a:rPr lang="en-US" dirty="0"/>
              <a:t>In uninformed search we only have problem at hand.</a:t>
            </a:r>
          </a:p>
          <a:p>
            <a:r>
              <a:rPr lang="en-US" dirty="0"/>
              <a:t>But in the informed search, node is selected for expansion based on an evaluation function that estimates cost to the  goal.</a:t>
            </a: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 Use problem specific knowledge beyond the definition of problem to    </a:t>
            </a: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guide the search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Helps to cut the search space &amp; thereby improves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70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A377-B053-4AB9-A10A-FE879245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Tree Search paradigm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028EC8-7180-438E-B312-131D0041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61" t="18674" r="15889" b="45422"/>
          <a:stretch/>
        </p:blipFill>
        <p:spPr>
          <a:xfrm>
            <a:off x="593713" y="1548286"/>
            <a:ext cx="9556690" cy="26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9F4C-4102-4203-879B-6FFEDB92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5815DB-7CDD-42FC-8925-F7E6C2CDB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44" y="1696454"/>
            <a:ext cx="9461314" cy="43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91a35fd6_0_0"/>
          <p:cNvSpPr txBox="1"/>
          <p:nvPr/>
        </p:nvSpPr>
        <p:spPr>
          <a:xfrm>
            <a:off x="1919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Informed Search Algorithm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6b91a35fd6_0_0"/>
          <p:cNvSpPr txBox="1"/>
          <p:nvPr/>
        </p:nvSpPr>
        <p:spPr>
          <a:xfrm>
            <a:off x="1849200" y="1600200"/>
            <a:ext cx="8522400" cy="4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IN" sz="2800" dirty="0">
                <a:latin typeface="Calibri"/>
                <a:ea typeface="Calibri"/>
                <a:cs typeface="Calibri"/>
                <a:sym typeface="Calibri"/>
              </a:rPr>
              <a:t>The evaluation function f(n) typically includes a </a:t>
            </a:r>
            <a:r>
              <a:rPr lang="en-IN" sz="2800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heuristic function</a:t>
            </a:r>
            <a:r>
              <a:rPr lang="en-IN" sz="2800" dirty="0">
                <a:latin typeface="Calibri"/>
                <a:ea typeface="Calibri"/>
                <a:cs typeface="Calibri"/>
                <a:sym typeface="Calibri"/>
              </a:rPr>
              <a:t> h(n)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>
              <a:buSzPts val="2400"/>
              <a:buFont typeface="Calibri"/>
              <a:buChar char="○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h(n): Estimated cost of the cheapest path from the state at node n to a goal state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>
              <a:buSzPts val="2400"/>
              <a:buFont typeface="Calibri"/>
              <a:buChar char="○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Used to include common form of additional knowledge to search algorithms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81000">
              <a:buSzPts val="2400"/>
              <a:buFont typeface="Calibri"/>
              <a:buChar char="■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h(n) is non-negative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81000">
              <a:buSzPts val="2400"/>
              <a:buFont typeface="Calibri"/>
              <a:buChar char="■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h(n) = 0 when n is goal node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81000">
              <a:buSzPts val="2400"/>
              <a:buFont typeface="Calibri"/>
              <a:buChar char="■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brings in problem specific knowledge to solving search problem.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016C-F0F8-4B8D-9111-8FAB4B59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First Search f(n)=h(n)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B38999-0A51-4CD7-B823-5EDE1F36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94490-9E00-4F9C-89AD-B7B87664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2" y="1066800"/>
            <a:ext cx="109061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91a35fd6_0_0"/>
          <p:cNvSpPr txBox="1"/>
          <p:nvPr/>
        </p:nvSpPr>
        <p:spPr>
          <a:xfrm>
            <a:off x="1919640" y="274680"/>
            <a:ext cx="612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en-IN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6b91a35fd6_0_0"/>
          <p:cNvSpPr txBox="1"/>
          <p:nvPr/>
        </p:nvSpPr>
        <p:spPr>
          <a:xfrm>
            <a:off x="1849200" y="1600200"/>
            <a:ext cx="8522400" cy="4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buClr>
                <a:srgbClr val="000000"/>
              </a:buClr>
              <a:buSzPts val="2800"/>
              <a:buFont typeface="Calibri"/>
              <a:buChar char="•"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92079-5339-41FB-BDCD-4D2823AE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0" y="938974"/>
            <a:ext cx="113538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3A75B-B397-446A-B09D-930A735A0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" t="10114" r="2600" b="15005"/>
          <a:stretch/>
        </p:blipFill>
        <p:spPr>
          <a:xfrm>
            <a:off x="121920" y="1304544"/>
            <a:ext cx="11436096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Breadth First Search (BFS)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87" y="1503946"/>
            <a:ext cx="8778668" cy="1367358"/>
          </a:xfrm>
        </p:spPr>
      </p:pic>
      <p:sp>
        <p:nvSpPr>
          <p:cNvPr id="5" name="TextBox 4"/>
          <p:cNvSpPr txBox="1"/>
          <p:nvPr/>
        </p:nvSpPr>
        <p:spPr>
          <a:xfrm>
            <a:off x="1082842" y="3384650"/>
            <a:ext cx="9372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Initially fringe is  1. A     </a:t>
            </a:r>
          </a:p>
          <a:p>
            <a:r>
              <a:rPr lang="en-US" sz="2200" dirty="0"/>
              <a:t>2. B C                                               goal node: F</a:t>
            </a:r>
          </a:p>
          <a:p>
            <a:r>
              <a:rPr lang="en-US" sz="2200" dirty="0"/>
              <a:t>3. C D E</a:t>
            </a:r>
          </a:p>
          <a:p>
            <a:r>
              <a:rPr lang="en-US" sz="2200" dirty="0"/>
              <a:t>4. D E F G</a:t>
            </a:r>
          </a:p>
          <a:p>
            <a:pPr marL="457200" indent="-457200">
              <a:buAutoNum type="arabicPeriod" startAt="4"/>
            </a:pPr>
            <a:r>
              <a:rPr lang="en-US" sz="2200" dirty="0"/>
              <a:t>E F G                                     PATH:                  A- C-F:  COST:1+1:2</a:t>
            </a:r>
          </a:p>
          <a:p>
            <a:pPr marL="457200" indent="-457200">
              <a:buAutoNum type="arabicPeriod" startAt="4"/>
            </a:pPr>
            <a:r>
              <a:rPr lang="en-US" sz="2200" dirty="0"/>
              <a:t>F G</a:t>
            </a:r>
          </a:p>
          <a:p>
            <a:r>
              <a:rPr lang="en-US" sz="2200" dirty="0"/>
              <a:t>        </a:t>
            </a:r>
          </a:p>
          <a:p>
            <a:r>
              <a:rPr lang="en-US" sz="2200" dirty="0"/>
              <a:t> Generate all nodes at a given depth before proceeding to deeper nodes</a:t>
            </a:r>
          </a:p>
        </p:txBody>
      </p:sp>
    </p:spTree>
    <p:extLst>
      <p:ext uri="{BB962C8B-B14F-4D97-AF65-F5344CB8AC3E}">
        <p14:creationId xmlns:p14="http://schemas.microsoft.com/office/powerpoint/2010/main" val="181676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Breadth 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nodes at a given depth are expanded first before any nodes at next level</a:t>
            </a:r>
          </a:p>
          <a:p>
            <a:r>
              <a:rPr lang="en-US" dirty="0"/>
              <a:t>FIFO queue for Frontier</a:t>
            </a:r>
          </a:p>
          <a:p>
            <a:r>
              <a:rPr lang="en-US" dirty="0"/>
              <a:t>Shallowest (min depth) unexpanded node is chosen for expansion</a:t>
            </a:r>
          </a:p>
          <a:p>
            <a:endParaRPr lang="en-US" dirty="0"/>
          </a:p>
          <a:p>
            <a:r>
              <a:rPr lang="en-US" dirty="0"/>
              <a:t>Instance of general graph-search algorithm</a:t>
            </a:r>
          </a:p>
          <a:p>
            <a:r>
              <a:rPr lang="en-US" dirty="0"/>
              <a:t>Discards any redundant path by checking with Explored Set and Frontier Set (must have a path shallower which was seen before)</a:t>
            </a:r>
          </a:p>
          <a:p>
            <a:r>
              <a:rPr lang="en-US" dirty="0"/>
              <a:t>Hence, it always has the shallowest path to every state</a:t>
            </a:r>
          </a:p>
        </p:txBody>
      </p:sp>
    </p:spTree>
    <p:extLst>
      <p:ext uri="{BB962C8B-B14F-4D97-AF65-F5344CB8AC3E}">
        <p14:creationId xmlns:p14="http://schemas.microsoft.com/office/powerpoint/2010/main" val="91117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Breadth First Search –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7819" y="1334302"/>
                <a:ext cx="110490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Complete – If the shallowest goal node is at a depth d, BFS will eventually find it by generating all shallower nodes</a:t>
                </a:r>
              </a:p>
              <a:p>
                <a:r>
                  <a:rPr lang="en-US" sz="2400" dirty="0"/>
                  <a:t>Optimal – Not necessarily. Optimal if path cost is non-decreasing function of depth of node. E.g., all actions have same cost</a:t>
                </a:r>
              </a:p>
              <a:p>
                <a:r>
                  <a:rPr lang="en-US" sz="2400" dirty="0"/>
                  <a:t>Time Complexity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b - branching factor, d – depth</a:t>
                </a:r>
              </a:p>
              <a:p>
                <a:pPr lvl="1"/>
                <a:r>
                  <a:rPr lang="en-US" dirty="0"/>
                  <a:t>Nodes expanded at depth 1 = b</a:t>
                </a:r>
              </a:p>
              <a:p>
                <a:pPr lvl="1"/>
                <a:r>
                  <a:rPr lang="en-US" dirty="0"/>
                  <a:t>Nodes expanded at depth 2 = b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Nodes expanded at depth d = b</a:t>
                </a:r>
                <a:r>
                  <a:rPr lang="en-US" baseline="30000" dirty="0"/>
                  <a:t>d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sz="2400" dirty="0"/>
                  <a:t>Space Complexity –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in explored set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in frontier set.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819" y="1334302"/>
                <a:ext cx="11049000" cy="5032376"/>
              </a:xfrm>
              <a:blipFill>
                <a:blip r:embed="rId2"/>
                <a:stretch>
                  <a:fillRect l="-773" t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41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Breadth First Search –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Space Complexity a big problem? Imagine a problem with</a:t>
            </a:r>
          </a:p>
          <a:p>
            <a:pPr lvl="1"/>
            <a:r>
              <a:rPr lang="en-US" dirty="0"/>
              <a:t>branching factor b = 10 </a:t>
            </a:r>
          </a:p>
          <a:p>
            <a:pPr lvl="1"/>
            <a:r>
              <a:rPr lang="en-US" dirty="0"/>
              <a:t>generates 1 million nodes/sec</a:t>
            </a:r>
          </a:p>
          <a:p>
            <a:pPr lvl="1"/>
            <a:r>
              <a:rPr lang="en-US" dirty="0"/>
              <a:t>Each node requires 1KB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47" y="3641897"/>
            <a:ext cx="8474622" cy="29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8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8528-1725-4834-ACC0-881B2394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First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44C42-4DA7-4F82-A97F-93D941D18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41" y="1684422"/>
            <a:ext cx="7620300" cy="33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8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64" y="990600"/>
            <a:ext cx="9166166" cy="5638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</a:t>
            </a:r>
          </a:p>
        </p:txBody>
      </p:sp>
    </p:spTree>
    <p:extLst>
      <p:ext uri="{BB962C8B-B14F-4D97-AF65-F5344CB8AC3E}">
        <p14:creationId xmlns:p14="http://schemas.microsoft.com/office/powerpoint/2010/main" val="5575002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allings COE7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llings COE7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 COE7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 COE7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 COE7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 COE7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llings COE7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llings COE7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16331</TotalTime>
  <Words>1299</Words>
  <Application>Microsoft Office PowerPoint</Application>
  <PresentationFormat>Widescreen</PresentationFormat>
  <Paragraphs>154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Custom Design</vt:lpstr>
      <vt:lpstr>2_Stallings COE7e</vt:lpstr>
      <vt:lpstr> ACI Session 4: Uninfomed Search  Revisited: DFS,BFS,DLS,IDS.  UCS, bidirectional search Informed Search: Best First</vt:lpstr>
      <vt:lpstr>Search Algorithms</vt:lpstr>
      <vt:lpstr>Breadth First Search</vt:lpstr>
      <vt:lpstr>Breadth First Search (BFS)</vt:lpstr>
      <vt:lpstr>Breadth First Search</vt:lpstr>
      <vt:lpstr>Breadth First Search – Evaluation</vt:lpstr>
      <vt:lpstr>Breadth First Search – Evaluation</vt:lpstr>
      <vt:lpstr>Depth First Search</vt:lpstr>
      <vt:lpstr>DFS</vt:lpstr>
      <vt:lpstr>DFS - Evaluation</vt:lpstr>
      <vt:lpstr>Depth Limited Search (DLS)</vt:lpstr>
      <vt:lpstr>Iterative Deepening Depth First Search (IDS</vt:lpstr>
      <vt:lpstr>Iterative Deepening Depth First Search (IDS)</vt:lpstr>
      <vt:lpstr>Iterative Deepening Depth First Search (IDS)</vt:lpstr>
      <vt:lpstr>IDS</vt:lpstr>
      <vt:lpstr>Bidirectional Search</vt:lpstr>
      <vt:lpstr>Example: Bidirectional Search</vt:lpstr>
      <vt:lpstr>Uniform Cost Search</vt:lpstr>
      <vt:lpstr>Uniform Cost Search</vt:lpstr>
      <vt:lpstr>Uniform Cost Search</vt:lpstr>
      <vt:lpstr>Uniform Cost Search – Evaluation</vt:lpstr>
      <vt:lpstr>Summary</vt:lpstr>
      <vt:lpstr>Comparison</vt:lpstr>
      <vt:lpstr>Search on undirected graph or directed graph with cycles</vt:lpstr>
      <vt:lpstr>Graph Search: Handling repeated nodes</vt:lpstr>
      <vt:lpstr>Disadvantage of Uninformed Search(Blind Search</vt:lpstr>
      <vt:lpstr>Informed Search</vt:lpstr>
      <vt:lpstr>Difference between Blind and informed Search</vt:lpstr>
      <vt:lpstr>General Tree Search paradigm</vt:lpstr>
      <vt:lpstr>PowerPoint Presentation</vt:lpstr>
      <vt:lpstr>Best First Search f(n)=h(n)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1. Introduction to AI, Agents and Environments</dc:title>
  <dc:creator>Santosh Gadde</dc:creator>
  <cp:lastModifiedBy>jyotsana grover</cp:lastModifiedBy>
  <cp:revision>127</cp:revision>
  <dcterms:created xsi:type="dcterms:W3CDTF">2018-11-08T07:44:20Z</dcterms:created>
  <dcterms:modified xsi:type="dcterms:W3CDTF">2020-09-20T16:26:49Z</dcterms:modified>
</cp:coreProperties>
</file>